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handoutMasterIdLst>
    <p:handoutMasterId r:id="rId36"/>
  </p:handoutMasterIdLst>
  <p:sldIdLst>
    <p:sldId id="283" r:id="rId5"/>
    <p:sldId id="320" r:id="rId6"/>
    <p:sldId id="310" r:id="rId7"/>
    <p:sldId id="317" r:id="rId8"/>
    <p:sldId id="318" r:id="rId9"/>
    <p:sldId id="312" r:id="rId10"/>
    <p:sldId id="321" r:id="rId11"/>
    <p:sldId id="316" r:id="rId12"/>
    <p:sldId id="322" r:id="rId13"/>
    <p:sldId id="325" r:id="rId14"/>
    <p:sldId id="324" r:id="rId15"/>
    <p:sldId id="326" r:id="rId16"/>
    <p:sldId id="328" r:id="rId17"/>
    <p:sldId id="327" r:id="rId18"/>
    <p:sldId id="329" r:id="rId19"/>
    <p:sldId id="331" r:id="rId20"/>
    <p:sldId id="330" r:id="rId21"/>
    <p:sldId id="332" r:id="rId22"/>
    <p:sldId id="333" r:id="rId23"/>
    <p:sldId id="334" r:id="rId24"/>
    <p:sldId id="344" r:id="rId25"/>
    <p:sldId id="335" r:id="rId26"/>
    <p:sldId id="337" r:id="rId27"/>
    <p:sldId id="338" r:id="rId28"/>
    <p:sldId id="340" r:id="rId29"/>
    <p:sldId id="341" r:id="rId30"/>
    <p:sldId id="342" r:id="rId31"/>
    <p:sldId id="343" r:id="rId32"/>
    <p:sldId id="288" r:id="rId33"/>
    <p:sldId id="287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4008"/>
    <a:srgbClr val="F37021"/>
    <a:srgbClr val="FFC000"/>
    <a:srgbClr val="061922"/>
    <a:srgbClr val="B4BABD"/>
    <a:srgbClr val="D7DF23"/>
    <a:srgbClr val="8DC63F"/>
    <a:srgbClr val="0071C5"/>
    <a:srgbClr val="DDDDDD"/>
    <a:srgbClr val="F1F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759" autoAdjust="0"/>
    <p:restoredTop sz="99700" autoAdjust="0"/>
  </p:normalViewPr>
  <p:slideViewPr>
    <p:cSldViewPr snapToGrid="0">
      <p:cViewPr varScale="1">
        <p:scale>
          <a:sx n="75" d="100"/>
          <a:sy n="75" d="100"/>
        </p:scale>
        <p:origin x="-102" y="-174"/>
      </p:cViewPr>
      <p:guideLst>
        <p:guide orient="horz" pos="880"/>
        <p:guide pos="288"/>
        <p:guide pos="5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10/13/2012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10/13/2012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92B60A-CFD9-406B-96F8-B06AC9E345F3}" type="slidenum">
              <a:rPr lang="ru-RU"/>
              <a:pPr/>
              <a:t>28</a:t>
            </a:fld>
            <a:endParaRPr lang="ru-RU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altLang="ja-JP" dirty="0" smtClean="0"/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9037" y="6488793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hyperlink" Target="http://tortoisesvn.net/" TargetMode="External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7" Type="http://schemas.openxmlformats.org/officeDocument/2006/relationships/image" Target="../media/image10.png"/><Relationship Id="rId2" Type="http://schemas.microsoft.com/office/2007/relationships/media" Target="../media/media16.wma"/><Relationship Id="rId1" Type="http://schemas.openxmlformats.org/officeDocument/2006/relationships/tags" Target="../tags/tag11.xml"/><Relationship Id="rId6" Type="http://schemas.openxmlformats.org/officeDocument/2006/relationships/hyperlink" Target="https://code.google.com/p/uarch-sim/wiki/SVNCheatSheet" TargetMode="External"/><Relationship Id="rId5" Type="http://schemas.openxmlformats.org/officeDocument/2006/relationships/hyperlink" Target="https://code.google.com/p/uarch-sim/wiki/HowToMakeYourFirstSVNCommit" TargetMode="External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9.wma"/><Relationship Id="rId1" Type="http://schemas.microsoft.com/office/2007/relationships/media" Target="../media/media29.wm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0.wma"/><Relationship Id="rId1" Type="http://schemas.microsoft.com/office/2007/relationships/media" Target="../media/media30.wma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hyperlink" Target="http://code.google.com/p/mipt-vis/wiki/CodingStyle" TargetMode="External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6" y="2358179"/>
            <a:ext cx="6117059" cy="1169551"/>
          </a:xfrm>
        </p:spPr>
        <p:txBody>
          <a:bodyPr/>
          <a:lstStyle/>
          <a:p>
            <a:r>
              <a:rPr lang="en-US" dirty="0" err="1" smtClean="0"/>
              <a:t>uArchSim</a:t>
            </a:r>
            <a:r>
              <a:rPr lang="en-US" dirty="0" smtClean="0"/>
              <a:t> 2012</a:t>
            </a:r>
            <a:br>
              <a:rPr lang="en-US" dirty="0" smtClean="0"/>
            </a:br>
            <a:r>
              <a:rPr lang="en-US" dirty="0" smtClean="0"/>
              <a:t>Basics of team development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err="1" smtClean="0">
                <a:latin typeface="Neo Sans Intel"/>
              </a:rPr>
              <a:t>Pavel</a:t>
            </a:r>
            <a:r>
              <a:rPr lang="en-US" dirty="0" smtClean="0">
                <a:latin typeface="Neo Sans Intel"/>
              </a:rPr>
              <a:t> </a:t>
            </a:r>
            <a:r>
              <a:rPr lang="en-US" dirty="0" err="1" smtClean="0">
                <a:latin typeface="Neo Sans Intel"/>
              </a:rPr>
              <a:t>Kryukov</a:t>
            </a:r>
            <a:endParaRPr lang="en-US" dirty="0" smtClean="0">
              <a:latin typeface="Neo Sans Intel"/>
            </a:endParaRP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13.10.2012</a:t>
            </a:r>
            <a:endParaRPr lang="en-US" dirty="0">
              <a:latin typeface="Neo Sans Intel"/>
            </a:endParaRPr>
          </a:p>
        </p:txBody>
      </p:sp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1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SVN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244"/>
            <a:ext cx="8228012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How to synchronize work with your colleague? You may send modified files </a:t>
            </a:r>
            <a:r>
              <a:rPr lang="ru-RU" sz="2000" dirty="0" smtClean="0"/>
              <a:t>друг другу</a:t>
            </a:r>
            <a:r>
              <a:rPr lang="en-US" sz="2000" dirty="0" smtClean="0"/>
              <a:t>, but you will face difficulties on merges.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The solution is to create one server with most relevant version. This server is called ‘repository’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Members can download copy of repository to own computer (‘working copy’), this is called checkout.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Members of team can send their changes to repository (commit) and download from it changes of other users (update).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SVN has special interface if your changes conflict with changes of other people in team (merge-conflict).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For traffic economy, SVN transmits only differences of files, called ‘patches’ or ‘diffs’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SVN repository saves </a:t>
            </a:r>
            <a:r>
              <a:rPr lang="en-US" sz="2000" b="1" dirty="0" smtClean="0"/>
              <a:t>all </a:t>
            </a:r>
            <a:r>
              <a:rPr lang="en-US" sz="2000" dirty="0" smtClean="0"/>
              <a:t>committed changes.</a:t>
            </a: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2875137"/>
      </p:ext>
    </p:extLst>
  </p:cSld>
  <p:clrMapOvr>
    <a:masterClrMapping/>
  </p:clrMapOvr>
  <p:transition advTm="24638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SVN work cycle</a:t>
            </a: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 bwMode="auto">
          <a:xfrm>
            <a:off x="2010694" y="943896"/>
            <a:ext cx="1838633" cy="1032388"/>
          </a:xfrm>
          <a:prstGeom prst="round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rPr>
              <a:t>Checkout</a:t>
            </a:r>
            <a:endParaRPr lang="ru-RU" sz="2000" b="1" dirty="0" smtClean="0">
              <a:solidFill>
                <a:schemeClr val="bg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1961534" y="2426101"/>
            <a:ext cx="1936955" cy="978311"/>
          </a:xfrm>
          <a:prstGeom prst="round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rPr>
              <a:t>Work with local copy</a:t>
            </a:r>
            <a:endParaRPr lang="ru-RU" sz="2000" b="1" dirty="0" smtClean="0">
              <a:solidFill>
                <a:schemeClr val="bg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 bwMode="auto">
          <a:xfrm>
            <a:off x="6076333" y="5004618"/>
            <a:ext cx="1936955" cy="978311"/>
          </a:xfrm>
          <a:prstGeom prst="round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rPr>
              <a:t>Update</a:t>
            </a:r>
            <a:endParaRPr lang="ru-RU" sz="2000" b="1" dirty="0" smtClean="0">
              <a:solidFill>
                <a:schemeClr val="bg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 bwMode="auto">
          <a:xfrm>
            <a:off x="6076334" y="2426102"/>
            <a:ext cx="1936955" cy="978311"/>
          </a:xfrm>
          <a:prstGeom prst="roundRect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rPr>
              <a:t>Commit</a:t>
            </a:r>
            <a:endParaRPr lang="ru-RU" sz="2000" b="1" dirty="0" smtClean="0">
              <a:solidFill>
                <a:schemeClr val="bg1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9" name="Прямая со стрелкой 8"/>
          <p:cNvCxnSpPr>
            <a:stCxn id="4" idx="2"/>
            <a:endCxn id="5" idx="0"/>
          </p:cNvCxnSpPr>
          <p:nvPr/>
        </p:nvCxnSpPr>
        <p:spPr bwMode="auto">
          <a:xfrm>
            <a:off x="2930011" y="1976284"/>
            <a:ext cx="1" cy="44981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1" name="Прямая со стрелкой 10"/>
          <p:cNvCxnSpPr>
            <a:stCxn id="5" idx="2"/>
            <a:endCxn id="6" idx="1"/>
          </p:cNvCxnSpPr>
          <p:nvPr/>
        </p:nvCxnSpPr>
        <p:spPr bwMode="auto">
          <a:xfrm rot="16200000" flipH="1">
            <a:off x="3458491" y="2875932"/>
            <a:ext cx="2089362" cy="3146321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3" name="Прямая со стрелкой 12"/>
          <p:cNvCxnSpPr>
            <a:stCxn id="6" idx="0"/>
            <a:endCxn id="7" idx="2"/>
          </p:cNvCxnSpPr>
          <p:nvPr/>
        </p:nvCxnSpPr>
        <p:spPr bwMode="auto">
          <a:xfrm rot="5400000" flipH="1" flipV="1">
            <a:off x="6244709" y="4204516"/>
            <a:ext cx="1600205" cy="1"/>
          </a:xfrm>
          <a:prstGeom prst="bentConnector3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5" name="Прямая со стрелкой 14"/>
          <p:cNvCxnSpPr>
            <a:stCxn id="7" idx="1"/>
            <a:endCxn id="5" idx="3"/>
          </p:cNvCxnSpPr>
          <p:nvPr/>
        </p:nvCxnSpPr>
        <p:spPr bwMode="auto">
          <a:xfrm rot="10800000">
            <a:off x="3898490" y="2915258"/>
            <a:ext cx="2177845" cy="1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54522"/>
      </p:ext>
    </p:extLst>
  </p:cSld>
  <p:clrMapOvr>
    <a:masterClrMapping/>
  </p:clrMapOvr>
  <p:transition advTm="42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install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244"/>
            <a:ext cx="8228012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/>
              <a:t>On Windows we recommend to install </a:t>
            </a:r>
            <a:r>
              <a:rPr lang="en-US" sz="2000" dirty="0" err="1" smtClean="0"/>
              <a:t>TortoiseSVN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http://tortoisesvn.net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On </a:t>
            </a:r>
            <a:r>
              <a:rPr lang="en-US" sz="2000" dirty="0" smtClean="0"/>
              <a:t>Linux SVN is provided by main repositories, so you just need to run command like in Ubuntu:</a:t>
            </a:r>
            <a:endParaRPr lang="en-US" sz="2000" dirty="0"/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apt-get install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subversion 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2875137"/>
      </p:ext>
    </p:extLst>
  </p:cSld>
  <p:clrMapOvr>
    <a:masterClrMapping/>
  </p:clrMapOvr>
  <p:transition advTm="29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 commands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>
            <a:noAutofit/>
          </a:bodyPr>
          <a:lstStyle/>
          <a:p>
            <a:pPr indent="233363">
              <a:buFont typeface="Arial" pitchFamily="34" charset="0"/>
              <a:buChar char="•"/>
            </a:pPr>
            <a:r>
              <a:rPr lang="en-US" dirty="0"/>
              <a:t>Checkout is operation of initial download of sources from repository. Syntax is following: </a:t>
            </a:r>
          </a:p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checkout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&lt;address&gt; &lt;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localcopy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--username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&lt;name&gt;</a:t>
            </a:r>
          </a:p>
          <a:p>
            <a:pPr indent="233363">
              <a:buFont typeface="Arial" pitchFamily="34" charset="0"/>
              <a:buChar char="•"/>
            </a:pPr>
            <a:r>
              <a:rPr lang="en-US" dirty="0" smtClean="0"/>
              <a:t>Update is operation of downloading changes of repository version to already </a:t>
            </a:r>
            <a:r>
              <a:rPr lang="en-US" dirty="0" err="1" smtClean="0"/>
              <a:t>checkouted</a:t>
            </a:r>
            <a:r>
              <a:rPr lang="en-US" dirty="0" smtClean="0"/>
              <a:t> local copy. 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up [-r &lt;revision number&gt;]</a:t>
            </a:r>
          </a:p>
          <a:p>
            <a:pPr indent="233363">
              <a:buFont typeface="Arial" pitchFamily="34" charset="0"/>
              <a:buChar char="•"/>
            </a:pPr>
            <a:r>
              <a:rPr lang="en-US" dirty="0"/>
              <a:t>Commit is operation of uploading changes of local copy to repository </a:t>
            </a:r>
          </a:p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commit -m &lt;message&gt;</a:t>
            </a: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7631368"/>
      </p:ext>
    </p:extLst>
  </p:cSld>
  <p:clrMapOvr>
    <a:masterClrMapping/>
  </p:clrMapOvr>
  <p:transition advTm="44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Patches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You can create patch with command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diff &gt;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my.patch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or just look at it with</a:t>
            </a:r>
            <a:endParaRPr lang="en-US" sz="2000" dirty="0">
              <a:cs typeface="Courier New" pitchFamily="49" charset="0"/>
            </a:endParaRPr>
          </a:p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diff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| vim –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diff | less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To apply a patch, run command</a:t>
            </a:r>
            <a:endParaRPr lang="en-US" sz="2000" dirty="0">
              <a:cs typeface="Courier New" pitchFamily="49" charset="0"/>
            </a:endParaRP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patch –p0 &lt;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my.patch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You may revert patch using command</a:t>
            </a:r>
            <a:endParaRPr lang="en-US" sz="2000" dirty="0">
              <a:cs typeface="Courier New" pitchFamily="49" charset="0"/>
            </a:endParaRP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patch –p0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–R &lt;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my.patch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3941091"/>
      </p:ext>
    </p:extLst>
  </p:cSld>
  <p:clrMapOvr>
    <a:masterClrMapping/>
  </p:clrMapOvr>
  <p:transition advTm="14787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Add and delete files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If you add new file to local copy, SVN won’t know about this file, e.g. on commit. You need to show this fact to SVN: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add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newfile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The same thing happens with deletion. If you delete some file with ‘</a:t>
            </a:r>
            <a:r>
              <a:rPr lang="en-US" sz="2000" dirty="0" err="1" smtClean="0">
                <a:cs typeface="Courier New" pitchFamily="49" charset="0"/>
              </a:rPr>
              <a:t>rm</a:t>
            </a:r>
            <a:r>
              <a:rPr lang="en-US" sz="2000" dirty="0" smtClean="0">
                <a:cs typeface="Courier New" pitchFamily="49" charset="0"/>
              </a:rPr>
              <a:t>’ command, after next SVN update it will be restored. To delete file from repository, run command</a:t>
            </a:r>
          </a:p>
          <a:p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svn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delete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oldfile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and on next your commit file will be deleted.</a:t>
            </a:r>
            <a:endParaRPr lang="en-US" sz="2000" dirty="0">
              <a:cs typeface="Courier New" pitchFamily="49" charset="0"/>
            </a:endParaRP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3942652"/>
      </p:ext>
    </p:extLst>
  </p:cSld>
  <p:clrMapOvr>
    <a:masterClrMapping/>
  </p:clrMapOvr>
  <p:transition advTm="2229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</a:t>
            </a:r>
            <a:r>
              <a:rPr lang="en-US" dirty="0" err="1" smtClean="0"/>
              <a:t>hometask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In our repository we’ve got file ‘members.txt’. You need to add your name to this file.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  <a:hlinkClick r:id="rId5"/>
              </a:rPr>
              <a:t>https</a:t>
            </a:r>
            <a:r>
              <a:rPr lang="en-US" sz="2000" dirty="0">
                <a:cs typeface="Courier New" pitchFamily="49" charset="0"/>
                <a:hlinkClick r:id="rId5"/>
              </a:rPr>
              <a:t>://</a:t>
            </a:r>
            <a:r>
              <a:rPr lang="en-US" sz="2000" dirty="0" smtClean="0">
                <a:cs typeface="Courier New" pitchFamily="49" charset="0"/>
                <a:hlinkClick r:id="rId5"/>
              </a:rPr>
              <a:t>code.google.com/p/uarch-sim/wiki/HowToMakeYourFirstSVNCommit</a:t>
            </a:r>
            <a:r>
              <a:rPr lang="en-US" sz="2000" dirty="0" smtClean="0">
                <a:cs typeface="Courier New" pitchFamily="49" charset="0"/>
              </a:rPr>
              <a:t> Step by step instruction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>
                <a:cs typeface="Courier New" pitchFamily="49" charset="0"/>
                <a:hlinkClick r:id="rId6"/>
              </a:rPr>
              <a:t>https://</a:t>
            </a:r>
            <a:r>
              <a:rPr lang="en-US" sz="2000" dirty="0" smtClean="0">
                <a:cs typeface="Courier New" pitchFamily="49" charset="0"/>
                <a:hlinkClick r:id="rId6"/>
              </a:rPr>
              <a:t>code.google.com/p/uarch-sim/wiki/SVNCheatSheet</a:t>
            </a:r>
            <a:r>
              <a:rPr lang="en-US" sz="2000" dirty="0" smtClean="0">
                <a:cs typeface="Courier New" pitchFamily="49" charset="0"/>
              </a:rPr>
              <a:t> Cheat sheet on main SVN commands. It may be necessary in future.</a:t>
            </a:r>
          </a:p>
          <a:p>
            <a:pPr indent="233363">
              <a:buFont typeface="Arial" pitchFamily="34" charset="0"/>
              <a:buChar char="•"/>
            </a:pPr>
            <a:endParaRPr lang="en-US" sz="2000" dirty="0">
              <a:cs typeface="Courier New" pitchFamily="49" charset="0"/>
            </a:endParaRPr>
          </a:p>
          <a:p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3481608"/>
      </p:ext>
    </p:extLst>
  </p:cSld>
  <p:clrMapOvr>
    <a:masterClrMapping/>
  </p:clrMapOvr>
  <p:transition advTm="477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32" y="2553930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Separate build</a:t>
            </a:r>
            <a:endParaRPr lang="ru-RU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49297"/>
      </p:ext>
    </p:extLst>
  </p:cSld>
  <p:clrMapOvr>
    <a:masterClrMapping/>
  </p:clrMapOvr>
  <p:transition advTm="107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 files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C++ files can be separated in two types: headers (.h) and translated files (.</a:t>
            </a:r>
            <a:r>
              <a:rPr lang="en-US" sz="2000" dirty="0" err="1" smtClean="0">
                <a:cs typeface="Courier New" pitchFamily="49" charset="0"/>
              </a:rPr>
              <a:t>cpp</a:t>
            </a:r>
            <a:r>
              <a:rPr lang="en-US" sz="2000" dirty="0" smtClean="0">
                <a:cs typeface="Courier New" pitchFamily="49" charset="0"/>
              </a:rPr>
              <a:t>).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Headers </a:t>
            </a:r>
            <a:r>
              <a:rPr lang="en-US" sz="2000" b="1" dirty="0" smtClean="0">
                <a:cs typeface="Courier New" pitchFamily="49" charset="0"/>
              </a:rPr>
              <a:t>are not </a:t>
            </a:r>
            <a:r>
              <a:rPr lang="en-US" sz="2000" dirty="0" smtClean="0">
                <a:cs typeface="Courier New" pitchFamily="49" charset="0"/>
              </a:rPr>
              <a:t>compiled. It is needed just to declare classes, methods and functions common for some .</a:t>
            </a:r>
            <a:r>
              <a:rPr lang="en-US" sz="2000" dirty="0" err="1" smtClean="0">
                <a:cs typeface="Courier New" pitchFamily="49" charset="0"/>
              </a:rPr>
              <a:t>cpp</a:t>
            </a:r>
            <a:r>
              <a:rPr lang="en-US" sz="2000" dirty="0" smtClean="0">
                <a:cs typeface="Courier New" pitchFamily="49" charset="0"/>
              </a:rPr>
              <a:t> files.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.</a:t>
            </a:r>
            <a:r>
              <a:rPr lang="en-US" sz="2000" dirty="0" err="1" smtClean="0">
                <a:cs typeface="Courier New" pitchFamily="49" charset="0"/>
              </a:rPr>
              <a:t>cpp</a:t>
            </a:r>
            <a:r>
              <a:rPr lang="en-US" sz="2000" dirty="0" smtClean="0">
                <a:cs typeface="Courier New" pitchFamily="49" charset="0"/>
              </a:rPr>
              <a:t> files are compiled</a:t>
            </a:r>
            <a:r>
              <a:rPr lang="en-US" sz="2000" b="1" dirty="0" smtClean="0">
                <a:cs typeface="Courier New" pitchFamily="49" charset="0"/>
              </a:rPr>
              <a:t> independently</a:t>
            </a:r>
            <a:r>
              <a:rPr lang="en-US" sz="2000" dirty="0" smtClean="0">
                <a:cs typeface="Courier New" pitchFamily="49" charset="0"/>
              </a:rPr>
              <a:t>. If your headers are correct, you may compile main.cpp to objective file </a:t>
            </a:r>
            <a:r>
              <a:rPr lang="en-US" sz="2000" dirty="0" err="1" smtClean="0">
                <a:cs typeface="Courier New" pitchFamily="49" charset="0"/>
              </a:rPr>
              <a:t>main.o</a:t>
            </a:r>
            <a:r>
              <a:rPr lang="en-US" sz="2000" dirty="0" smtClean="0">
                <a:cs typeface="Courier New" pitchFamily="49" charset="0"/>
              </a:rPr>
              <a:t>, after two hours functions.cpp and so on.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Special part of compiler is linker. Linker can connect objective files to one executed file or library.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This scheme is useful because if you got two projects with common .</a:t>
            </a:r>
            <a:r>
              <a:rPr lang="en-US" sz="2000" dirty="0" err="1" smtClean="0">
                <a:cs typeface="Courier New" pitchFamily="49" charset="0"/>
              </a:rPr>
              <a:t>cpp</a:t>
            </a:r>
            <a:r>
              <a:rPr lang="en-US" sz="2000" dirty="0" smtClean="0">
                <a:cs typeface="Courier New" pitchFamily="49" charset="0"/>
              </a:rPr>
              <a:t> files, you doesn’t need to compile this files two times.</a:t>
            </a: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68043"/>
      </p:ext>
    </p:extLst>
  </p:cSld>
  <p:clrMapOvr>
    <a:masterClrMapping/>
  </p:clrMapOvr>
  <p:transition advTm="2106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 of project builds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funcsim.cpp –c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memory.cpp –c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decoder.cpp –c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perfsim.cpp –c</a:t>
            </a: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funcsim.o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memory.o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decoder.o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–o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funcsim.out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perfsim.o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memory.o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decoder.o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–o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perfsim.out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41979"/>
      </p:ext>
    </p:extLst>
  </p:cSld>
  <p:clrMapOvr>
    <a:masterClrMapping/>
  </p:clrMapOvr>
  <p:transition advTm="4804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32" y="2553930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Using E-mail</a:t>
            </a:r>
            <a:endParaRPr lang="ru-RU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44697"/>
      </p:ext>
    </p:extLst>
  </p:cSld>
  <p:clrMapOvr>
    <a:masterClrMapping/>
  </p:clrMapOvr>
  <p:transition advTm="276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Advanced example of project builds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funcsim.cpp –c –O2 –Wall –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c++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03 –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Werror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memory.cpp –c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–O2 –Wall –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c++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03 –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Werror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decoder.cpp –c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–O2 –Wall –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c++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03 –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Werror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perfsim.cpp –c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–O2 –Wall –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c++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03 –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Werror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funcsim.o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memory.o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decoder.o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–o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funcsim.out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-larch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gcc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perfsim.o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memory.o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decoder.o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–o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perfsim.out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–larch</a:t>
            </a:r>
          </a:p>
          <a:p>
            <a:r>
              <a:rPr lang="en-US" sz="2000" dirty="0" smtClean="0">
                <a:cs typeface="Courier New" pitchFamily="49" charset="0"/>
              </a:rPr>
              <a:t>It’s too complicated for typing by hands, isn’t it?</a:t>
            </a:r>
          </a:p>
          <a:p>
            <a:r>
              <a:rPr lang="en-US" sz="2000" dirty="0" smtClean="0">
                <a:cs typeface="Courier New" pitchFamily="49" charset="0"/>
              </a:rPr>
              <a:t>Do we know what files should be rebuild?</a:t>
            </a:r>
            <a:endParaRPr lang="en-US" sz="2000" dirty="0">
              <a:cs typeface="Courier New" pitchFamily="49" charset="0"/>
            </a:endParaRP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46504"/>
      </p:ext>
    </p:extLst>
  </p:cSld>
  <p:clrMapOvr>
    <a:masterClrMapping/>
  </p:clrMapOvr>
  <p:transition advTm="518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21</a:t>
            </a:fld>
            <a:endParaRPr lang="en-US" altLang="ja-JP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04340"/>
      </p:ext>
    </p:extLst>
  </p:cSld>
  <p:clrMapOvr>
    <a:masterClrMapping/>
  </p:clrMapOvr>
  <p:transition advTm="55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Makefiles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000" dirty="0" err="1"/>
              <a:t>Makefile</a:t>
            </a:r>
            <a:r>
              <a:rPr lang="ru-RU" sz="2000" dirty="0"/>
              <a:t> </a:t>
            </a:r>
            <a:r>
              <a:rPr lang="en-US" sz="2000" dirty="0" smtClean="0"/>
              <a:t>is a file with rules of build (targets).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Make command decides what files are not created yet or become obsolete and creates it according to rules in </a:t>
            </a:r>
            <a:r>
              <a:rPr lang="en-US" sz="2000" dirty="0" err="1" smtClean="0"/>
              <a:t>Makefile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ru-RU" sz="2000" dirty="0" smtClean="0"/>
          </a:p>
          <a:p>
            <a:endParaRPr lang="en-US" sz="2000" dirty="0"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88490" y="2290917"/>
            <a:ext cx="9055510" cy="37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sz="20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&lt;name&gt;: </a:t>
            </a:r>
            <a:r>
              <a:rPr lang="de-DE" sz="2000" smtClean="0">
                <a:latin typeface="Courier New" pitchFamily="49" charset="0"/>
                <a:cs typeface="Courier New" pitchFamily="49" charset="0"/>
              </a:rPr>
              <a:t>&lt;dependencies&gt;</a:t>
            </a:r>
          </a:p>
          <a:p>
            <a:r>
              <a:rPr lang="de-DE" sz="2000" smtClean="0">
                <a:latin typeface="Courier New" pitchFamily="49" charset="0"/>
                <a:cs typeface="Courier New" pitchFamily="49" charset="0"/>
              </a:rPr>
              <a:t>-TAB-&lt;command&gt;</a:t>
            </a:r>
          </a:p>
          <a:p>
            <a:r>
              <a:rPr lang="de-DE" sz="200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program: </a:t>
            </a:r>
            <a:r>
              <a:rPr lang="de-DE" sz="2000" smtClean="0">
                <a:latin typeface="Courier New" pitchFamily="49" charset="0"/>
                <a:cs typeface="Courier New" pitchFamily="49" charset="0"/>
              </a:rPr>
              <a:t>func.o main.o</a:t>
            </a:r>
          </a:p>
          <a:p>
            <a:r>
              <a:rPr lang="pt-BR" sz="2000" smtClean="0">
                <a:latin typeface="Courier New" pitchFamily="49" charset="0"/>
                <a:cs typeface="Courier New" pitchFamily="49" charset="0"/>
              </a:rPr>
              <a:t>	gcc func.o main.o –o program</a:t>
            </a:r>
          </a:p>
          <a:p>
            <a:endParaRPr lang="en-US" sz="2000" smtClean="0"/>
          </a:p>
          <a:p>
            <a:r>
              <a:rPr lang="en-US" sz="2000" smtClean="0"/>
              <a:t>If dependency is not created or is obsolete, it is rebuild according to rules</a:t>
            </a:r>
            <a:endParaRPr lang="ru-RU" sz="2000" dirty="0"/>
          </a:p>
        </p:txBody>
      </p:sp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9331"/>
      </p:ext>
    </p:extLst>
  </p:cSld>
  <p:clrMapOvr>
    <a:masterClrMapping/>
  </p:clrMapOvr>
  <p:transition advTm="12796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Automatic variables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r>
              <a:rPr lang="ru-RU" sz="2000" dirty="0"/>
              <a:t>$@  —  </a:t>
            </a:r>
            <a:r>
              <a:rPr lang="en-US" sz="2000" dirty="0" smtClean="0"/>
              <a:t>target name</a:t>
            </a:r>
            <a:r>
              <a:rPr lang="ru-RU" sz="2000" dirty="0" smtClean="0"/>
              <a:t>.</a:t>
            </a:r>
            <a:endParaRPr lang="ru-RU" sz="2000" dirty="0"/>
          </a:p>
          <a:p>
            <a:r>
              <a:rPr lang="ru-RU" sz="2000" dirty="0"/>
              <a:t>$&lt;  —  </a:t>
            </a:r>
            <a:r>
              <a:rPr lang="en-US" sz="2000" dirty="0" smtClean="0"/>
              <a:t>first dependency name</a:t>
            </a:r>
            <a:r>
              <a:rPr lang="ru-RU" sz="2000" dirty="0" smtClean="0"/>
              <a:t>.</a:t>
            </a:r>
            <a:endParaRPr lang="ru-RU" sz="2000" dirty="0"/>
          </a:p>
          <a:p>
            <a:r>
              <a:rPr lang="ru-RU" sz="2000" dirty="0"/>
              <a:t>$?  —  </a:t>
            </a:r>
            <a:r>
              <a:rPr lang="en-US" sz="2000" dirty="0" smtClean="0"/>
              <a:t>all dependencies more relevant than target</a:t>
            </a:r>
            <a:endParaRPr lang="ru-RU" sz="2000" dirty="0"/>
          </a:p>
          <a:p>
            <a:r>
              <a:rPr lang="ru-RU" sz="2000" dirty="0"/>
              <a:t>$+  —  </a:t>
            </a:r>
            <a:r>
              <a:rPr lang="en-US" sz="2000" dirty="0" smtClean="0"/>
              <a:t>all dependencies</a:t>
            </a:r>
            <a:endParaRPr lang="ru-RU" sz="2000" dirty="0"/>
          </a:p>
          <a:p>
            <a:r>
              <a:rPr lang="ru-RU" sz="2000" dirty="0"/>
              <a:t>$^  —  </a:t>
            </a:r>
            <a:r>
              <a:rPr lang="en-US" sz="2000" dirty="0" smtClean="0"/>
              <a:t>all dependencies without repeats</a:t>
            </a:r>
            <a:endParaRPr lang="ru-RU" sz="2000" dirty="0"/>
          </a:p>
          <a:p>
            <a:r>
              <a:rPr lang="ru-RU" sz="2000" dirty="0"/>
              <a:t>$?  —  </a:t>
            </a:r>
            <a:r>
              <a:rPr lang="en-US" sz="2000" dirty="0" smtClean="0"/>
              <a:t>only changed dependencies</a:t>
            </a:r>
          </a:p>
          <a:p>
            <a:endParaRPr lang="en-US" sz="2000" dirty="0" smtClean="0"/>
          </a:p>
          <a:p>
            <a:r>
              <a:rPr lang="de-DE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program</a:t>
            </a:r>
            <a:r>
              <a:rPr lang="de-DE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DE" sz="2000" dirty="0" err="1" smtClean="0">
                <a:latin typeface="Courier New" pitchFamily="49" charset="0"/>
                <a:cs typeface="Courier New" pitchFamily="49" charset="0"/>
              </a:rPr>
              <a:t>program.o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err="1">
                <a:latin typeface="Courier New" pitchFamily="49" charset="0"/>
                <a:cs typeface="Courier New" pitchFamily="49" charset="0"/>
              </a:rPr>
              <a:t>main.o</a:t>
            </a: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err="1">
                <a:latin typeface="Courier New" pitchFamily="49" charset="0"/>
                <a:cs typeface="Courier New" pitchFamily="49" charset="0"/>
              </a:rPr>
              <a:t>gcc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 $+ –o $@</a:t>
            </a:r>
          </a:p>
          <a:p>
            <a:endParaRPr lang="ru-RU" sz="2000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23406"/>
      </p:ext>
    </p:extLst>
  </p:cSld>
  <p:clrMapOvr>
    <a:masterClrMapping/>
  </p:clrMapOvr>
  <p:transition advTm="234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User variables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You may create own variables with = operator, and get with $(name) operator</a:t>
            </a:r>
          </a:p>
          <a:p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SRC_DIR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=source</a:t>
            </a:r>
          </a:p>
          <a:p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C_FILES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$(SRC_DIR)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/func.cpp </a:t>
            </a:r>
            <a:r>
              <a:rPr lang="en-US" sz="20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$(SRC_DIR)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/main.cpp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Variables can be set from console:</a:t>
            </a:r>
            <a:endParaRPr lang="en-US" sz="2000" dirty="0">
              <a:cs typeface="Courier New" pitchFamily="49" charset="0"/>
            </a:endParaRPr>
          </a:p>
          <a:p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make all DEBUG=1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cs typeface="Courier New" pitchFamily="49" charset="0"/>
              </a:rPr>
              <a:t>You may use directives:</a:t>
            </a:r>
            <a:endParaRPr lang="en-US" sz="2000" dirty="0">
              <a:cs typeface="Courier New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2000" dirty="0" err="1">
                <a:latin typeface="Courier New" pitchFamily="49" charset="0"/>
                <a:cs typeface="Courier New" pitchFamily="49" charset="0"/>
              </a:rPr>
              <a:t>ifeq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de-DE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$(DEBUG)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, 1)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C_FLAGS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= -O0 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–g –DENABLE_TRACE=1</a:t>
            </a: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2000" dirty="0" err="1">
                <a:latin typeface="Courier New" pitchFamily="49" charset="0"/>
                <a:cs typeface="Courier New" pitchFamily="49" charset="0"/>
              </a:rPr>
              <a:t>else</a:t>
            </a: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C_FLAGS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 = -O3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2000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de-DE" sz="2000" dirty="0">
              <a:latin typeface="Courier New" pitchFamily="49" charset="0"/>
              <a:cs typeface="Courier New" pitchFamily="49" charset="0"/>
            </a:endParaRPr>
          </a:p>
          <a:p>
            <a:endParaRPr lang="en-US" sz="2000" dirty="0" smtClean="0">
              <a:cs typeface="Courier New" pitchFamily="49" charset="0"/>
            </a:endParaRP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24165"/>
      </p:ext>
    </p:extLst>
  </p:cSld>
  <p:clrMapOvr>
    <a:masterClrMapping/>
  </p:clrMapOvr>
  <p:transition advTm="776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Common-used variables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r>
              <a:rPr lang="de-DE" sz="2000" dirty="0"/>
              <a:t>CC — </a:t>
            </a:r>
            <a:r>
              <a:rPr lang="en-US" sz="2000" dirty="0" smtClean="0"/>
              <a:t>C compiler</a:t>
            </a:r>
            <a:endParaRPr lang="de-DE" sz="2000" dirty="0" smtClean="0"/>
          </a:p>
          <a:p>
            <a:r>
              <a:rPr lang="de-DE" sz="2000" dirty="0" smtClean="0"/>
              <a:t>CFLAGS — </a:t>
            </a:r>
            <a:r>
              <a:rPr lang="en-US" sz="2000" dirty="0" smtClean="0"/>
              <a:t>C compiler flags</a:t>
            </a:r>
            <a:endParaRPr lang="ru-RU" sz="2000" dirty="0" smtClean="0"/>
          </a:p>
          <a:p>
            <a:r>
              <a:rPr lang="de-DE" sz="2000" dirty="0" smtClean="0"/>
              <a:t>LDFLAGS </a:t>
            </a:r>
            <a:r>
              <a:rPr lang="de-DE" sz="2000" dirty="0"/>
              <a:t>— </a:t>
            </a:r>
            <a:r>
              <a:rPr lang="en-US" sz="2000" dirty="0" smtClean="0"/>
              <a:t>Linker flags</a:t>
            </a:r>
            <a:endParaRPr lang="ru-RU" sz="2000" dirty="0"/>
          </a:p>
          <a:p>
            <a:r>
              <a:rPr lang="de-DE" sz="2000" dirty="0"/>
              <a:t>CXX — </a:t>
            </a:r>
            <a:r>
              <a:rPr lang="en-US" sz="2000" dirty="0" smtClean="0"/>
              <a:t>C++ compiler</a:t>
            </a:r>
            <a:endParaRPr lang="de-DE" sz="2000" dirty="0"/>
          </a:p>
          <a:p>
            <a:r>
              <a:rPr lang="de-DE" sz="2000" dirty="0" smtClean="0"/>
              <a:t>CXXFLAGS — </a:t>
            </a:r>
            <a:r>
              <a:rPr lang="en-US" sz="2000" dirty="0" smtClean="0"/>
              <a:t>C++ compiler flags</a:t>
            </a:r>
            <a:endParaRPr lang="ru-RU" sz="2000" dirty="0" smtClean="0"/>
          </a:p>
          <a:p>
            <a:endParaRPr lang="ru-RU" sz="2000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479"/>
      </p:ext>
    </p:extLst>
  </p:cSld>
  <p:clrMapOvr>
    <a:masterClrMapping/>
  </p:clrMapOvr>
  <p:transition advTm="343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Substitutions and implicit targets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r>
              <a:rPr lang="de-DE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OBJS_FILES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${C_FILES: </a:t>
            </a:r>
            <a:r>
              <a:rPr lang="de-DE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$(SRC_DIR)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/%.c=</a:t>
            </a:r>
            <a:r>
              <a:rPr lang="de-DE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$(OBJ_DIR)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/%.o} </a:t>
            </a:r>
          </a:p>
          <a:p>
            <a:r>
              <a:rPr lang="en-US" sz="2000" dirty="0" smtClean="0"/>
              <a:t>In OBJS_FILES we will get objective files that corresponds to c files. It makes easy to create targets using % symbol:</a:t>
            </a:r>
          </a:p>
          <a:p>
            <a:r>
              <a:rPr lang="de-DE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$(OBJ_DIR)/%.o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de-DE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$(SRC_DIR)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/%.c</a:t>
            </a:r>
          </a:p>
          <a:p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$(CC) $(CFLAGS) 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$&lt; -c -o $@</a:t>
            </a:r>
          </a:p>
          <a:p>
            <a:endParaRPr lang="ru-RU" sz="2000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43008"/>
      </p:ext>
    </p:extLst>
  </p:cSld>
  <p:clrMapOvr>
    <a:masterClrMapping/>
  </p:clrMapOvr>
  <p:transition advTm="602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Using of shell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4244"/>
            <a:ext cx="9055510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sz="2000" dirty="0">
                <a:cs typeface="Courier New" pitchFamily="49" charset="0"/>
              </a:rPr>
              <a:t>You </a:t>
            </a:r>
            <a:r>
              <a:rPr lang="en-US" sz="2000" dirty="0" smtClean="0">
                <a:cs typeface="Courier New" pitchFamily="49" charset="0"/>
              </a:rPr>
              <a:t>are free to use common shell commands, e.g. ‘</a:t>
            </a:r>
            <a:r>
              <a:rPr lang="en-US" sz="2000" dirty="0" err="1" smtClean="0">
                <a:cs typeface="Courier New" pitchFamily="49" charset="0"/>
              </a:rPr>
              <a:t>rm</a:t>
            </a:r>
            <a:r>
              <a:rPr lang="en-US" sz="2000" dirty="0" smtClean="0">
                <a:cs typeface="Courier New" pitchFamily="49" charset="0"/>
              </a:rPr>
              <a:t>’:</a:t>
            </a:r>
            <a:endParaRPr lang="en-US" sz="2000" dirty="0"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de-DE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clean:</a:t>
            </a:r>
          </a:p>
          <a:p>
            <a:pPr>
              <a:spcBef>
                <a:spcPts val="0"/>
              </a:spcBef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err="1">
                <a:latin typeface="Courier New" pitchFamily="49" charset="0"/>
                <a:cs typeface="Courier New" pitchFamily="49" charset="0"/>
              </a:rPr>
              <a:t>rm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de-DE" sz="2000" dirty="0" err="1">
                <a:latin typeface="Courier New" pitchFamily="49" charset="0"/>
                <a:cs typeface="Courier New" pitchFamily="49" charset="0"/>
              </a:rPr>
              <a:t>rf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 $(OBJ_DIR) </a:t>
            </a:r>
          </a:p>
          <a:p>
            <a:pPr>
              <a:spcBef>
                <a:spcPts val="0"/>
              </a:spcBef>
            </a:pPr>
            <a:r>
              <a:rPr lang="de-DE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de-DE" sz="2000" dirty="0" err="1">
                <a:latin typeface="Courier New" pitchFamily="49" charset="0"/>
                <a:cs typeface="Courier New" pitchFamily="49" charset="0"/>
              </a:rPr>
              <a:t>rm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de-DE" sz="2000" dirty="0" err="1">
                <a:latin typeface="Courier New" pitchFamily="49" charset="0"/>
                <a:cs typeface="Courier New" pitchFamily="49" charset="0"/>
              </a:rPr>
              <a:t>rf</a:t>
            </a:r>
            <a:r>
              <a:rPr lang="de-DE" sz="2000" dirty="0">
                <a:latin typeface="Courier New" pitchFamily="49" charset="0"/>
                <a:cs typeface="Courier New" pitchFamily="49" charset="0"/>
              </a:rPr>
              <a:t> $(BIN_DIR)</a:t>
            </a:r>
          </a:p>
          <a:p>
            <a:r>
              <a:rPr lang="ru-RU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$(</a:t>
            </a:r>
            <a:r>
              <a:rPr lang="ru-RU" sz="20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shell</a:t>
            </a:r>
            <a:r>
              <a:rPr lang="ru-RU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uname</a:t>
            </a:r>
            <a:r>
              <a:rPr lang="ru-RU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-m) </a:t>
            </a:r>
            <a:r>
              <a:rPr lang="en-US" sz="2000" dirty="0" smtClean="0"/>
              <a:t>returns architecture of current PC</a:t>
            </a:r>
            <a:r>
              <a:rPr lang="ru-RU" sz="2000" dirty="0" smtClean="0"/>
              <a:t>  </a:t>
            </a:r>
            <a:r>
              <a:rPr lang="ru-RU" sz="2000" dirty="0"/>
              <a:t>(i686 </a:t>
            </a:r>
            <a:r>
              <a:rPr lang="en-US" sz="2000" dirty="0" smtClean="0"/>
              <a:t>or</a:t>
            </a:r>
            <a:r>
              <a:rPr lang="ru-RU" sz="2000" dirty="0" smtClean="0"/>
              <a:t> </a:t>
            </a:r>
            <a:r>
              <a:rPr lang="ru-RU" sz="2000" dirty="0"/>
              <a:t>x86_64 )</a:t>
            </a:r>
          </a:p>
          <a:p>
            <a:r>
              <a:rPr lang="ru-RU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$(</a:t>
            </a:r>
            <a:r>
              <a:rPr lang="ru-RU" sz="20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shell</a:t>
            </a:r>
            <a:r>
              <a:rPr lang="ru-RU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000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uname</a:t>
            </a:r>
            <a:r>
              <a:rPr lang="ru-RU" sz="20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-o) </a:t>
            </a:r>
            <a:r>
              <a:rPr lang="en-US" sz="2000" dirty="0" smtClean="0"/>
              <a:t>returns OS name</a:t>
            </a:r>
            <a:r>
              <a:rPr lang="ru-RU" sz="2000" dirty="0" smtClean="0"/>
              <a:t>  </a:t>
            </a:r>
            <a:r>
              <a:rPr lang="ru-RU" sz="2000" dirty="0"/>
              <a:t>(</a:t>
            </a:r>
            <a:r>
              <a:rPr lang="ru-RU" sz="2000" dirty="0" smtClean="0"/>
              <a:t>GNU/</a:t>
            </a:r>
            <a:r>
              <a:rPr lang="ru-RU" sz="2000" dirty="0" err="1" smtClean="0"/>
              <a:t>Linux</a:t>
            </a:r>
            <a:r>
              <a:rPr lang="ru-RU" sz="2000" dirty="0" smtClean="0"/>
              <a:t>, </a:t>
            </a:r>
            <a:r>
              <a:rPr lang="ru-RU" sz="2000" dirty="0" err="1"/>
              <a:t>Cygwin</a:t>
            </a:r>
            <a:r>
              <a:rPr lang="ru-RU" sz="2000" dirty="0"/>
              <a:t>  </a:t>
            </a:r>
            <a:r>
              <a:rPr lang="en-US" sz="2000" dirty="0" smtClean="0"/>
              <a:t>…</a:t>
            </a:r>
            <a:r>
              <a:rPr lang="ru-RU" sz="2000" dirty="0" smtClean="0"/>
              <a:t>)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55414"/>
      </p:ext>
    </p:extLst>
  </p:cSld>
  <p:clrMapOvr>
    <a:masterClrMapping/>
  </p:clrMapOvr>
  <p:transition advTm="6151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31374" y="265470"/>
            <a:ext cx="5205412" cy="765175"/>
          </a:xfrm>
        </p:spPr>
        <p:txBody>
          <a:bodyPr/>
          <a:lstStyle/>
          <a:p>
            <a:r>
              <a:rPr lang="en-US" sz="4000" dirty="0" smtClean="0"/>
              <a:t>Example of </a:t>
            </a:r>
            <a:r>
              <a:rPr lang="en-US" sz="4000" dirty="0" err="1" smtClean="0"/>
              <a:t>Makefile</a:t>
            </a:r>
            <a:endParaRPr lang="ru-RU" sz="4000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8361" y="816077"/>
            <a:ext cx="6233652" cy="5496232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CC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gcc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CFLAGS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:= -Wall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ifeq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$(DEBUG)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, 1)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CFLAGS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$(CFLAGS)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-O0 -g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CFLAGS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$(CFLAGS)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-O2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endif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SRC_DIR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:= source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BIN_DIR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:= bin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OBJ_DIR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obj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C_FILES := 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$(SRC_DIR</a:t>
            </a:r>
            <a:r>
              <a:rPr lang="en-US" sz="1200" dirty="0" smtClean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func.c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$(SRC_DIR)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main.c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ru-RU" sz="1200" dirty="0">
                <a:latin typeface="Courier New" pitchFamily="49" charset="0"/>
                <a:cs typeface="Courier New" pitchFamily="49" charset="0"/>
              </a:rPr>
              <a:t>OBJS_FILES := ${C_FILES: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$(SRC_DIR)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ru-RU" sz="1200" dirty="0">
                <a:latin typeface="Courier New" pitchFamily="49" charset="0"/>
                <a:cs typeface="Courier New" pitchFamily="49" charset="0"/>
              </a:rPr>
              <a:t>%.c=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$(OBJ_DIR)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ru-RU" sz="1200" dirty="0">
                <a:latin typeface="Courier New" pitchFamily="49" charset="0"/>
                <a:cs typeface="Courier New" pitchFamily="49" charset="0"/>
              </a:rPr>
              <a:t>%.o}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$(OBJ_DIR)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/%.o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$(SRC_DIR)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/%.c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$(CC) $(CFLAGS) $&lt;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-c -o 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$@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200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$(BIN_DIR)/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program: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$(OBJS_FILES)</a:t>
            </a:r>
            <a:endParaRPr lang="en-US" sz="12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$(CC) $(LDFLAGS) $^ -o $@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200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all: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build_dirs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$(BIN_DIR)/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program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build_dirs</a:t>
            </a:r>
            <a:r>
              <a:rPr 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mkdir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–p 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$(BIN_DIR)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mkdir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–p 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$(OBJ_DIR)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clean: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rf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$(BIN_DIR)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rf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$(OBJ_DIR)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200" dirty="0">
              <a:solidFill>
                <a:srgbClr val="0000CC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ru-RU" sz="1200" dirty="0">
              <a:solidFill>
                <a:srgbClr val="0000CC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400" dirty="0"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200" dirty="0"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sz="1200" dirty="0">
              <a:latin typeface="Courier New" pitchFamily="49" charset="0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ru-RU" sz="2800" dirty="0"/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82535"/>
      </p:ext>
    </p:extLst>
  </p:cSld>
  <p:clrMapOvr>
    <a:masterClrMapping/>
  </p:clrMapOvr>
  <p:transition advTm="2436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29</a:t>
            </a:fld>
            <a:endParaRPr lang="en-US" altLang="ja-JP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463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28801"/>
            <a:ext cx="8229600" cy="889000"/>
          </a:xfrm>
        </p:spPr>
        <p:txBody>
          <a:bodyPr anchor="ctr"/>
          <a:lstStyle/>
          <a:p>
            <a:pPr algn="ctr"/>
            <a:r>
              <a:rPr lang="en-US" dirty="0"/>
              <a:t>E-mail </a:t>
            </a:r>
            <a:r>
              <a:rPr lang="en-US" dirty="0" smtClean="0"/>
              <a:t>address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6" y="804555"/>
            <a:ext cx="8767483" cy="3077766"/>
          </a:xfrm>
        </p:spPr>
        <p:txBody>
          <a:bodyPr>
            <a:spAutoFit/>
          </a:bodyPr>
          <a:lstStyle/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Good e-mail address is useful. It can be easily spelled verbally or by phone. If it is written, chance of mistake become less.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Unreadable e-mail address may create unnecessary preconceptions.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You can always understand, who is sender or receiver of e-mail without lookups to address book.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It’s easy to set up mail redirection from your old address.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frtk.ru doesn’t support Google+ yet. Probably we will use it for hangouts.</a:t>
            </a: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866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 advTm="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E-mail basics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022889"/>
            <a:ext cx="8424917" cy="4893726"/>
          </a:xfrm>
        </p:spPr>
        <p:txBody>
          <a:bodyPr/>
          <a:lstStyle/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Make ‘Reply All’ instead of ‘Reply’</a:t>
            </a:r>
            <a:r>
              <a:rPr lang="en-US" sz="2000" dirty="0"/>
              <a:t> </a:t>
            </a:r>
            <a:r>
              <a:rPr lang="en-US" sz="2000" dirty="0" smtClean="0"/>
              <a:t>if it is necessary. Previous participants of conversations will be added to CC list, so they will be in the know.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Do not use ‘Reply All’ if you started to discuss something private. Others usually do not want to listen your conversation</a:t>
            </a:r>
            <a:r>
              <a:rPr lang="en-US" sz="2000" dirty="0"/>
              <a:t>. </a:t>
            </a:r>
            <a:endParaRPr lang="en-US" sz="2000" dirty="0" smtClean="0"/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In </a:t>
            </a:r>
            <a:r>
              <a:rPr lang="en-US" sz="2000" dirty="0"/>
              <a:t>short, always look at ‘To:’ and ‘Cc:’ fields of your message.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Never change topic on reply! Such letters are difficult for classification by people and mail clients.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Do not create silly topics to message (e. g. ‘hello’ or ‘patch’). Try to explain what is in the message, respect the recipient!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If your message consist only of topic, add ‘&lt;</a:t>
            </a:r>
            <a:r>
              <a:rPr lang="en-US" sz="2000" dirty="0" err="1" smtClean="0"/>
              <a:t>eom</a:t>
            </a:r>
            <a:r>
              <a:rPr lang="en-US" sz="2000" dirty="0" smtClean="0"/>
              <a:t>&gt;’ in the end of message. Recipient won’t spend time on downloading message.</a:t>
            </a:r>
          </a:p>
          <a:p>
            <a:pPr marL="231775" indent="-231775">
              <a:buFont typeface="Arial" pitchFamily="34" charset="0"/>
              <a:buChar char="•"/>
            </a:pPr>
            <a:endParaRPr lang="en-US" sz="2000" dirty="0" smtClean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7101834"/>
      </p:ext>
    </p:extLst>
  </p:cSld>
  <p:clrMapOvr>
    <a:masterClrMapping/>
  </p:clrMapOvr>
  <p:transition advTm="1752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abbreviations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022889"/>
            <a:ext cx="8424917" cy="4893726"/>
          </a:xfrm>
        </p:spPr>
        <p:txBody>
          <a:bodyPr/>
          <a:lstStyle/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(J)FYI — (just) for your information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ASAP — as soon as possible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AFAIK — as far as I know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IMHO — in my humble opinion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IIRC — if I recall correctly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BTW — by the way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EOM — end of message (see previous slide)</a:t>
            </a: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3752261"/>
      </p:ext>
    </p:extLst>
  </p:cSld>
  <p:clrMapOvr>
    <a:masterClrMapping/>
  </p:clrMapOvr>
  <p:transition advTm="229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Using Google-groups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2" y="1022889"/>
            <a:ext cx="8424917" cy="4893726"/>
          </a:xfrm>
        </p:spPr>
        <p:txBody>
          <a:bodyPr/>
          <a:lstStyle/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Google group is, firstly, a special e-mail address. When you send a message on this address, it is received by all subscribers.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You can view groups through </a:t>
            </a:r>
            <a:r>
              <a:rPr lang="en-US" sz="2000" dirty="0"/>
              <a:t>web interface: </a:t>
            </a:r>
            <a:r>
              <a:rPr lang="en-US" sz="2000" dirty="0">
                <a:solidFill>
                  <a:schemeClr val="accent1"/>
                </a:solidFill>
              </a:rPr>
              <a:t>https://</a:t>
            </a:r>
            <a:r>
              <a:rPr lang="en-US" sz="2000" dirty="0" smtClean="0">
                <a:solidFill>
                  <a:schemeClr val="accent1"/>
                </a:solidFill>
              </a:rPr>
              <a:t>groups.google.com/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Always check presence</a:t>
            </a:r>
            <a:r>
              <a:rPr lang="ru-RU" sz="2000" dirty="0" smtClean="0"/>
              <a:t>/</a:t>
            </a:r>
            <a:r>
              <a:rPr lang="en-US" sz="2000" dirty="0" smtClean="0"/>
              <a:t>absence of </a:t>
            </a:r>
            <a:r>
              <a:rPr lang="en-US" sz="2000" dirty="0"/>
              <a:t>G</a:t>
            </a:r>
            <a:r>
              <a:rPr lang="en-US" sz="2000" dirty="0" smtClean="0"/>
              <a:t>oogle-group e-mail address in ‘To:’ field!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000" dirty="0" smtClean="0"/>
              <a:t>Remember, we use only English language in our conversation.</a:t>
            </a:r>
          </a:p>
          <a:p>
            <a:pPr marL="231775" indent="-231775">
              <a:buFont typeface="Arial" pitchFamily="34" charset="0"/>
              <a:buChar char="•"/>
            </a:pPr>
            <a:endParaRPr lang="en-US" dirty="0" smtClean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205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32" y="2553930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Code Style</a:t>
            </a:r>
            <a:endParaRPr lang="ru-RU" dirty="0"/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44740"/>
      </p:ext>
    </p:extLst>
  </p:cSld>
  <p:clrMapOvr>
    <a:masterClrMapping/>
  </p:clrMapOvr>
  <p:transition advTm="167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 style is so necessary?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244"/>
            <a:ext cx="8228012" cy="5419661"/>
          </a:xfrm>
        </p:spPr>
        <p:txBody>
          <a:bodyPr/>
          <a:lstStyle/>
          <a:p>
            <a:pPr indent="233363">
              <a:buFont typeface="Arial" pitchFamily="34" charset="0"/>
              <a:buChar char="•"/>
            </a:pPr>
            <a:r>
              <a:rPr lang="en-US" dirty="0" smtClean="0"/>
              <a:t>Everybody has (I hope) its own style of writing code. It can be extremely practical, but what happens when you work in team?</a:t>
            </a:r>
          </a:p>
          <a:p>
            <a:pPr>
              <a:spcBef>
                <a:spcPts val="0"/>
              </a:spcBef>
            </a:pPr>
            <a:endParaRPr lang="en-US" sz="2000" dirty="0" smtClean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(a == b) {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 a!=c)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(c &gt; 0)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{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x*=*y;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}</a:t>
            </a:r>
          </a:p>
          <a:p>
            <a:pPr>
              <a:spcBef>
                <a:spcPts val="0"/>
              </a:spcBef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4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{ statement2; }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400" dirty="0" smtClean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else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statement3;</a:t>
            </a:r>
          </a:p>
          <a:p>
            <a:pPr>
              <a:spcBef>
                <a:spcPts val="0"/>
              </a:spcBef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cs typeface="Courier New" pitchFamily="49" charset="0"/>
            </a:endParaRPr>
          </a:p>
          <a:p>
            <a:pPr>
              <a:spcBef>
                <a:spcPts val="0"/>
              </a:spcBef>
            </a:pP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indent="233363">
              <a:buFont typeface="Arial" pitchFamily="34" charset="0"/>
              <a:buChar char="•"/>
            </a:pPr>
            <a:r>
              <a:rPr lang="en-US" sz="1800" dirty="0"/>
              <a:t>To </a:t>
            </a:r>
            <a:r>
              <a:rPr lang="en-US" sz="1800" dirty="0" smtClean="0"/>
              <a:t>avoid horror like this, </a:t>
            </a:r>
            <a:r>
              <a:rPr lang="en-US" sz="1800" dirty="0"/>
              <a:t>code style should be unified. We uses code style of MIPT-VIS project (</a:t>
            </a:r>
            <a:r>
              <a:rPr lang="en-US" sz="1800" dirty="0">
                <a:hlinkClick r:id="rId5"/>
              </a:rPr>
              <a:t>http://code.google.com/p/mipt-vis/wiki/CodingStyle</a:t>
            </a:r>
            <a:r>
              <a:rPr lang="en-US" sz="1800" dirty="0"/>
              <a:t>) for a long time and going to support this tradition</a:t>
            </a:r>
            <a:r>
              <a:rPr lang="en-US" sz="1800" dirty="0" smtClean="0"/>
              <a:t>. Please study it!</a:t>
            </a:r>
            <a:endParaRPr lang="en-US" sz="1800" dirty="0"/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222082"/>
      </p:ext>
    </p:extLst>
  </p:cSld>
  <p:clrMapOvr>
    <a:masterClrMapping/>
  </p:clrMapOvr>
  <p:transition advTm="902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32" y="2553930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Version control system</a:t>
            </a:r>
            <a:endParaRPr lang="ru-RU" dirty="0"/>
          </a:p>
        </p:txBody>
      </p:sp>
      <p:pic>
        <p:nvPicPr>
          <p:cNvPr id="3" name="Звук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3177"/>
      </p:ext>
    </p:extLst>
  </p:cSld>
  <p:clrMapOvr>
    <a:masterClrMapping/>
  </p:clrMapOvr>
  <p:transition advTm="665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8.7|9.7|13.2|1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42.2|14.1|17.4|147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7|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60.3|21.1|10.3|19.2|3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0.5|0.6|2.9|9.4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7.1|18|4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|1.2|0.3|0.2|0.2|0.3|0.2|0.2|0.3|0.2|0.3|0.6|0.4|1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46.5|15.2|14.5|16.8|66.4|58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3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1.9|8.1|1|0.5|32.3|1.4|16.5|11.5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640</TotalTime>
  <Words>1426</Words>
  <Application>Microsoft Office PowerPoint</Application>
  <PresentationFormat>Экран (4:3)</PresentationFormat>
  <Paragraphs>209</Paragraphs>
  <Slides>30</Slides>
  <Notes>2</Notes>
  <HiddenSlides>0</HiddenSlides>
  <MMClips>30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mdsp_2011</vt:lpstr>
      <vt:lpstr>uArchSim 2012 Basics of team development</vt:lpstr>
      <vt:lpstr>Using E-mail</vt:lpstr>
      <vt:lpstr>E-mail address</vt:lpstr>
      <vt:lpstr>E-mail basics</vt:lpstr>
      <vt:lpstr>Common abbreviations</vt:lpstr>
      <vt:lpstr>Using Google-groups</vt:lpstr>
      <vt:lpstr>Code Style</vt:lpstr>
      <vt:lpstr>Why code style is so necessary?</vt:lpstr>
      <vt:lpstr>Version control system</vt:lpstr>
      <vt:lpstr>SVN</vt:lpstr>
      <vt:lpstr>SVN work cycle</vt:lpstr>
      <vt:lpstr>How to install</vt:lpstr>
      <vt:lpstr>Main commands</vt:lpstr>
      <vt:lpstr>Patches </vt:lpstr>
      <vt:lpstr>Add and delete files </vt:lpstr>
      <vt:lpstr>Your hometask</vt:lpstr>
      <vt:lpstr>Separate build</vt:lpstr>
      <vt:lpstr>Object files</vt:lpstr>
      <vt:lpstr>Example of project builds</vt:lpstr>
      <vt:lpstr>Advanced example of project builds</vt:lpstr>
      <vt:lpstr>Makefiles</vt:lpstr>
      <vt:lpstr>Makefiles</vt:lpstr>
      <vt:lpstr>Automatic variables</vt:lpstr>
      <vt:lpstr>User variables</vt:lpstr>
      <vt:lpstr>Common-used variables</vt:lpstr>
      <vt:lpstr>Substitutions and implicit targets</vt:lpstr>
      <vt:lpstr>Using of shell</vt:lpstr>
      <vt:lpstr>Example of Makefile</vt:lpstr>
      <vt:lpstr>Thank You</vt:lpstr>
      <vt:lpstr>Презентация PowerPoint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pasha1992</cp:lastModifiedBy>
  <cp:revision>51</cp:revision>
  <dcterms:created xsi:type="dcterms:W3CDTF">2011-10-24T08:13:52Z</dcterms:created>
  <dcterms:modified xsi:type="dcterms:W3CDTF">2012-10-13T16:21:17Z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